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vett, Peter" userId="adc4de34-5399-48f5-9b50-16d51ec9b250" providerId="ADAL" clId="{EACDF654-BC6E-4548-B9B5-05B1A5DA5E7B}"/>
    <pc:docChg chg="custSel addSld modSld sldOrd">
      <pc:chgData name="Lovett, Peter" userId="adc4de34-5399-48f5-9b50-16d51ec9b250" providerId="ADAL" clId="{EACDF654-BC6E-4548-B9B5-05B1A5DA5E7B}" dt="2026-01-30T19:17:01.724" v="350"/>
      <pc:docMkLst>
        <pc:docMk/>
      </pc:docMkLst>
      <pc:sldChg chg="ord">
        <pc:chgData name="Lovett, Peter" userId="adc4de34-5399-48f5-9b50-16d51ec9b250" providerId="ADAL" clId="{EACDF654-BC6E-4548-B9B5-05B1A5DA5E7B}" dt="2026-01-30T19:17:01.724" v="350"/>
        <pc:sldMkLst>
          <pc:docMk/>
          <pc:sldMk cId="1719723647" sldId="264"/>
        </pc:sldMkLst>
      </pc:sldChg>
      <pc:sldChg chg="addSp modSp new mod setBg">
        <pc:chgData name="Lovett, Peter" userId="adc4de34-5399-48f5-9b50-16d51ec9b250" providerId="ADAL" clId="{EACDF654-BC6E-4548-B9B5-05B1A5DA5E7B}" dt="2026-01-30T19:16:47.649" v="348" actId="20577"/>
        <pc:sldMkLst>
          <pc:docMk/>
          <pc:sldMk cId="4018116583" sldId="266"/>
        </pc:sldMkLst>
        <pc:spChg chg="mod">
          <ac:chgData name="Lovett, Peter" userId="adc4de34-5399-48f5-9b50-16d51ec9b250" providerId="ADAL" clId="{EACDF654-BC6E-4548-B9B5-05B1A5DA5E7B}" dt="2026-01-30T19:16:18.481" v="225" actId="26606"/>
          <ac:spMkLst>
            <pc:docMk/>
            <pc:sldMk cId="4018116583" sldId="266"/>
            <ac:spMk id="2" creationId="{CEA9E77B-8C18-81CA-A2A4-77DCAC5F7C7A}"/>
          </ac:spMkLst>
        </pc:spChg>
        <pc:spChg chg="mod">
          <ac:chgData name="Lovett, Peter" userId="adc4de34-5399-48f5-9b50-16d51ec9b250" providerId="ADAL" clId="{EACDF654-BC6E-4548-B9B5-05B1A5DA5E7B}" dt="2026-01-30T19:16:47.649" v="348" actId="20577"/>
          <ac:spMkLst>
            <pc:docMk/>
            <pc:sldMk cId="4018116583" sldId="266"/>
            <ac:spMk id="3" creationId="{9A080B1D-8BE2-E068-F519-5CE4AC9B1645}"/>
          </ac:spMkLst>
        </pc:spChg>
        <pc:grpChg chg="add">
          <ac:chgData name="Lovett, Peter" userId="adc4de34-5399-48f5-9b50-16d51ec9b250" providerId="ADAL" clId="{EACDF654-BC6E-4548-B9B5-05B1A5DA5E7B}" dt="2026-01-30T19:16:18.481" v="225" actId="26606"/>
          <ac:grpSpMkLst>
            <pc:docMk/>
            <pc:sldMk cId="4018116583" sldId="266"/>
            <ac:grpSpMk id="10" creationId="{F7C65FA4-631C-444F-89AA-F891363CCF6E}"/>
          </ac:grpSpMkLst>
        </pc:grpChg>
        <pc:picChg chg="add mod">
          <ac:chgData name="Lovett, Peter" userId="adc4de34-5399-48f5-9b50-16d51ec9b250" providerId="ADAL" clId="{EACDF654-BC6E-4548-B9B5-05B1A5DA5E7B}" dt="2026-01-30T19:16:18.481" v="225" actId="26606"/>
          <ac:picMkLst>
            <pc:docMk/>
            <pc:sldMk cId="4018116583" sldId="266"/>
            <ac:picMk id="5" creationId="{AEF09CB6-B08B-3295-C59A-F651FB8E21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3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8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7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5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3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0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4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3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C039-B3FB-43DE-BCE0-6633289CC9AD}" type="datetimeFigureOut">
              <a:rPr lang="en-CA" smtClean="0"/>
              <a:t>30/01/2026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2443C1D-8232-4B5A-B349-C265F3804564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3257-BB3C-4BC0-B392-D41D92648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Resume Writing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E2C11-3E3B-4E26-9381-4834B3E06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13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95CC-1F32-4DE8-ADF5-EDB2A2A2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91D4-307D-4D4E-B462-496B2359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03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If providing a paper copy – think about quality of paper and printer</a:t>
            </a:r>
          </a:p>
          <a:p>
            <a:r>
              <a:rPr lang="en-US" sz="2800" dirty="0"/>
              <a:t>Good formatting can’t get you the job, but bad formatting can prevent it!</a:t>
            </a:r>
          </a:p>
          <a:p>
            <a:r>
              <a:rPr lang="en-US" sz="2800" dirty="0"/>
              <a:t>If sending a resume by email, use PDF format </a:t>
            </a:r>
          </a:p>
          <a:p>
            <a:pPr lvl="1"/>
            <a:r>
              <a:rPr lang="en-US" sz="2400" dirty="0"/>
              <a:t>It looks better and shows you take the extra step!</a:t>
            </a:r>
          </a:p>
          <a:p>
            <a:r>
              <a:rPr lang="en-US" sz="2800" dirty="0"/>
              <a:t>Avoid photocopied or scanned resumes</a:t>
            </a:r>
          </a:p>
          <a:p>
            <a:r>
              <a:rPr lang="en-US" sz="2800" dirty="0"/>
              <a:t>Chose a professional font style &amp; stay consistent</a:t>
            </a:r>
          </a:p>
          <a:p>
            <a:pPr lvl="1"/>
            <a:r>
              <a:rPr lang="en-US" sz="2400" dirty="0"/>
              <a:t>NO COMIC SANS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1972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E77B-8C18-81CA-A2A4-77DCAC5F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Using SOFTWARE TO HELP YOUR RESUME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0B1D-8BE2-E068-F519-5CE4AC9B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Canva </a:t>
            </a:r>
          </a:p>
          <a:p>
            <a:pPr lvl="1"/>
            <a:r>
              <a:rPr lang="en-US" dirty="0"/>
              <a:t>Lots of templates to use!</a:t>
            </a:r>
          </a:p>
          <a:p>
            <a:pPr lvl="1"/>
            <a:r>
              <a:rPr lang="en-US" dirty="0"/>
              <a:t>Have your resume stand out</a:t>
            </a:r>
          </a:p>
          <a:p>
            <a:r>
              <a:rPr lang="en-US" dirty="0"/>
              <a:t>AI is here to help! </a:t>
            </a:r>
          </a:p>
          <a:p>
            <a:pPr lvl="1"/>
            <a:r>
              <a:rPr lang="en-US" dirty="0"/>
              <a:t>Use co-pilot or Chat GPT to edit and change formatting</a:t>
            </a:r>
          </a:p>
          <a:p>
            <a:pPr lvl="1"/>
            <a:r>
              <a:rPr lang="en-US" dirty="0"/>
              <a:t>Let’s look at an example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EF09CB6-B08B-3295-C59A-F651FB8E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57" y="2427231"/>
            <a:ext cx="4613872" cy="26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1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4D31-DA5F-467A-BF61-C28D2741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Resumes are a summary of your academics and work history</a:t>
            </a:r>
            <a:endParaRPr lang="en-CA" dirty="0"/>
          </a:p>
        </p:txBody>
      </p:sp>
      <p:pic>
        <p:nvPicPr>
          <p:cNvPr id="1026" name="Picture 2" descr="True or False Archives | WineSpeed">
            <a:extLst>
              <a:ext uri="{FF2B5EF4-FFF2-40B4-BE49-F238E27FC236}">
                <a16:creationId xmlns:a16="http://schemas.microsoft.com/office/drawing/2014/main" id="{4D746D9C-6E62-45CE-8701-14BB1814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79877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59E326-F7A3-494F-8A33-28463326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Resumes</a:t>
            </a:r>
            <a:endParaRPr lang="en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F1B4-3422-4DEA-BCB9-33214471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Resumes are a true depiction of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Capabilities</a:t>
            </a:r>
          </a:p>
          <a:p>
            <a:pPr lvl="1"/>
            <a:r>
              <a:rPr lang="en-US" dirty="0"/>
              <a:t>Accomplishments</a:t>
            </a:r>
          </a:p>
          <a:p>
            <a:pPr lvl="1"/>
            <a:r>
              <a:rPr lang="en-US" dirty="0"/>
              <a:t>How Organized You Are</a:t>
            </a:r>
          </a:p>
          <a:p>
            <a:pPr lvl="1"/>
            <a:r>
              <a:rPr lang="en-US" dirty="0"/>
              <a:t>Your sense of Quality</a:t>
            </a:r>
            <a:endParaRPr lang="en-CA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ell yourself with businessman Royalty Free Vector Image">
            <a:extLst>
              <a:ext uri="{FF2B5EF4-FFF2-40B4-BE49-F238E27FC236}">
                <a16:creationId xmlns:a16="http://schemas.microsoft.com/office/drawing/2014/main" id="{DFDB7E0E-D9A1-4990-A894-7AB0498F5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" b="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7B83-34C2-40C3-8B89-1462FFBC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What resumes do for you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DEC6-4A76-42A5-A06B-98DC4D46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40377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First impressions</a:t>
            </a:r>
          </a:p>
          <a:p>
            <a:pPr>
              <a:lnSpc>
                <a:spcPct val="110000"/>
              </a:lnSpc>
            </a:pPr>
            <a:r>
              <a:rPr lang="en-US" dirty="0"/>
              <a:t>Organize your thoughts</a:t>
            </a:r>
          </a:p>
          <a:p>
            <a:pPr>
              <a:lnSpc>
                <a:spcPct val="110000"/>
              </a:lnSpc>
            </a:pPr>
            <a:r>
              <a:rPr lang="en-US" dirty="0"/>
              <a:t>Highlight relevant facts about you, your education and experience</a:t>
            </a:r>
          </a:p>
          <a:p>
            <a:pPr>
              <a:lnSpc>
                <a:spcPct val="110000"/>
              </a:lnSpc>
            </a:pPr>
            <a:r>
              <a:rPr lang="en-US" dirty="0"/>
              <a:t>Positions you in the mind of the employer, creating value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Branding!</a:t>
            </a:r>
          </a:p>
          <a:p>
            <a:pPr>
              <a:lnSpc>
                <a:spcPct val="110000"/>
              </a:lnSpc>
            </a:pPr>
            <a:r>
              <a:rPr lang="en-US" dirty="0"/>
              <a:t>Be a basis for the interviewer to justify your hiring</a:t>
            </a:r>
            <a:endParaRPr lang="en-CA" dirty="0"/>
          </a:p>
        </p:txBody>
      </p:sp>
      <p:pic>
        <p:nvPicPr>
          <p:cNvPr id="3074" name="Picture 2" descr="Personal branding secrets: 5 steps to building an outstanding personal brand">
            <a:extLst>
              <a:ext uri="{FF2B5EF4-FFF2-40B4-BE49-F238E27FC236}">
                <a16:creationId xmlns:a16="http://schemas.microsoft.com/office/drawing/2014/main" id="{B242213C-146D-417C-884A-0E708A18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224" y="2015734"/>
            <a:ext cx="4600817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9678-06B3-4619-A3A4-489F7037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resume important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EF56A-B80E-4F0E-8139-5A8AC281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Competition is fierce!</a:t>
            </a:r>
          </a:p>
          <a:p>
            <a:r>
              <a:rPr lang="en-US" sz="3200" dirty="0"/>
              <a:t>Resume needs to be Attention Grabbing</a:t>
            </a:r>
          </a:p>
          <a:p>
            <a:r>
              <a:rPr lang="en-US" sz="3200" dirty="0"/>
              <a:t>First impressions matter!</a:t>
            </a:r>
          </a:p>
          <a:p>
            <a:r>
              <a:rPr lang="en-US" sz="3200" dirty="0"/>
              <a:t>Hiring managers using spend </a:t>
            </a:r>
            <a:r>
              <a:rPr lang="en-US" sz="3600" dirty="0"/>
              <a:t>15-20</a:t>
            </a:r>
            <a:r>
              <a:rPr lang="en-US" sz="3200" dirty="0"/>
              <a:t> seconds per resume</a:t>
            </a:r>
          </a:p>
          <a:p>
            <a:r>
              <a:rPr lang="en-US" sz="3200" dirty="0"/>
              <a:t>Spend time on preparing a targeted, effective and error free document.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266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CC7E9E-7E69-4F3A-9F7B-FAF94BFD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Resume essentials</a:t>
            </a:r>
            <a:endParaRPr lang="en-CA" dirty="0"/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CF56-919E-4692-A46C-758AA2EE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Profile/Personal Details</a:t>
            </a:r>
          </a:p>
          <a:p>
            <a:pPr>
              <a:lnSpc>
                <a:spcPct val="110000"/>
              </a:lnSpc>
            </a:pPr>
            <a:r>
              <a:rPr lang="en-US" sz="1700"/>
              <a:t>Educational Qualifications</a:t>
            </a:r>
          </a:p>
          <a:p>
            <a:pPr>
              <a:lnSpc>
                <a:spcPct val="110000"/>
              </a:lnSpc>
            </a:pPr>
            <a:r>
              <a:rPr lang="en-US" sz="1700"/>
              <a:t>Professional Experience</a:t>
            </a:r>
          </a:p>
          <a:p>
            <a:pPr>
              <a:lnSpc>
                <a:spcPct val="110000"/>
              </a:lnSpc>
            </a:pPr>
            <a:r>
              <a:rPr lang="en-US" sz="1700"/>
              <a:t>Technical Qualifications</a:t>
            </a:r>
          </a:p>
          <a:p>
            <a:pPr>
              <a:lnSpc>
                <a:spcPct val="110000"/>
              </a:lnSpc>
            </a:pPr>
            <a:r>
              <a:rPr lang="en-US" sz="1700"/>
              <a:t>Core Competencies</a:t>
            </a:r>
          </a:p>
          <a:p>
            <a:pPr>
              <a:lnSpc>
                <a:spcPct val="110000"/>
              </a:lnSpc>
            </a:pPr>
            <a:r>
              <a:rPr lang="en-US" sz="1700"/>
              <a:t>Skills (areas of expertise)</a:t>
            </a:r>
          </a:p>
          <a:p>
            <a:pPr>
              <a:lnSpc>
                <a:spcPct val="110000"/>
              </a:lnSpc>
            </a:pPr>
            <a:r>
              <a:rPr lang="en-US" sz="1700"/>
              <a:t>Achievements &amp; Rewards</a:t>
            </a:r>
          </a:p>
          <a:p>
            <a:pPr>
              <a:lnSpc>
                <a:spcPct val="110000"/>
              </a:lnSpc>
            </a:pPr>
            <a:r>
              <a:rPr lang="en-US" sz="1700"/>
              <a:t>References</a:t>
            </a:r>
            <a:endParaRPr lang="en-CA" sz="1700"/>
          </a:p>
        </p:txBody>
      </p:sp>
      <p:grpSp>
        <p:nvGrpSpPr>
          <p:cNvPr id="4103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04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Resume clipart experienced, Resume experienced Transparent FREE for  download on WebStockReview 2021">
            <a:extLst>
              <a:ext uri="{FF2B5EF4-FFF2-40B4-BE49-F238E27FC236}">
                <a16:creationId xmlns:a16="http://schemas.microsoft.com/office/drawing/2014/main" id="{35A56344-1B0A-41DA-BA15-EF0109FC9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-2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7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3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472E-D897-4CD1-8FFA-84CDE5AD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tips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B539-B281-46BC-B037-044D3914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Write the resume with a target in mind (know your audience)</a:t>
            </a:r>
          </a:p>
          <a:p>
            <a:r>
              <a:rPr lang="en-US" sz="2800" dirty="0"/>
              <a:t>Analyze the job ads and compose your resume to meet the requirements </a:t>
            </a:r>
          </a:p>
          <a:p>
            <a:pPr lvl="1"/>
            <a:r>
              <a:rPr lang="en-US" sz="2400" dirty="0"/>
              <a:t>Hit Key Words</a:t>
            </a:r>
          </a:p>
          <a:p>
            <a:r>
              <a:rPr lang="en-US" sz="2800" dirty="0"/>
              <a:t>Short &amp; Detailed at the same time</a:t>
            </a:r>
          </a:p>
          <a:p>
            <a:r>
              <a:rPr lang="en-US" sz="2800" dirty="0"/>
              <a:t>No white space</a:t>
            </a:r>
          </a:p>
          <a:p>
            <a:r>
              <a:rPr lang="en-US" sz="2800" dirty="0"/>
              <a:t>Show promotability &amp; loyalty</a:t>
            </a:r>
          </a:p>
          <a:p>
            <a:r>
              <a:rPr lang="en-US" sz="2800" dirty="0"/>
              <a:t>Highlight recent achievements and jobs first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04FC84-E6E4-4A67-AA80-392D12A0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3090241"/>
            <a:ext cx="2438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1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7536-B33A-4EC6-BC54-26933254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&amp; Typing Mistakes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9E36-44F5-4BBA-916B-8E167FBA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excuses for typing mistakes, grammatical errors and spelling. </a:t>
            </a:r>
          </a:p>
          <a:p>
            <a:pPr lvl="1"/>
            <a:r>
              <a:rPr lang="en-US" dirty="0"/>
              <a:t>We have the technology to fix this!!</a:t>
            </a:r>
          </a:p>
          <a:p>
            <a:r>
              <a:rPr lang="en-US" dirty="0"/>
              <a:t>Use Action verbs to demonstrate your skills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31F93A-C4B0-4EBC-AE72-9E0A48D5D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54323"/>
              </p:ext>
            </p:extLst>
          </p:nvPr>
        </p:nvGraphicFramePr>
        <p:xfrm>
          <a:off x="2032000" y="3741038"/>
          <a:ext cx="8127999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04138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199671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34246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Organized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Directed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Planned</a:t>
                      </a:r>
                      <a:endParaRPr lang="en-CA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6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Created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Assisted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Initiated</a:t>
                      </a:r>
                      <a:endParaRPr lang="en-CA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5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Analyzed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Developed</a:t>
                      </a:r>
                      <a:endParaRPr lang="en-C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Managed</a:t>
                      </a:r>
                      <a:endParaRPr lang="en-CA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4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09F-BD0A-46A1-BDFD-293CF359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EMPLOYMENT HISTORY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F4C8-4022-4CE8-B6E1-2FCCE943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 need to include all your bosses/managers</a:t>
            </a:r>
            <a:r>
              <a:rPr lang="en-CA" sz="2800" dirty="0"/>
              <a:t> – only 3 references at the end</a:t>
            </a:r>
          </a:p>
          <a:p>
            <a:r>
              <a:rPr lang="en-CA" sz="2800" dirty="0"/>
              <a:t>Ensure there are no gaps in employment history without explanation</a:t>
            </a:r>
          </a:p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Your boss is not your friend - Business Insider">
            <a:extLst>
              <a:ext uri="{FF2B5EF4-FFF2-40B4-BE49-F238E27FC236}">
                <a16:creationId xmlns:a16="http://schemas.microsoft.com/office/drawing/2014/main" id="{31ED3D6F-8B58-45C6-8D4A-1F5E88747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r="3" b="6525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233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42AADFF1F6C4191211637BA744A0A" ma:contentTypeVersion="13" ma:contentTypeDescription="Create a new document." ma:contentTypeScope="" ma:versionID="a72ea4c1e9aeab8f0dfdb20f54e819e1">
  <xsd:schema xmlns:xsd="http://www.w3.org/2001/XMLSchema" xmlns:xs="http://www.w3.org/2001/XMLSchema" xmlns:p="http://schemas.microsoft.com/office/2006/metadata/properties" xmlns:ns3="77ce3125-9018-473b-b02f-3e1d690a8119" xmlns:ns4="4203e7c2-5e1c-4c11-b403-057b647d2ff4" targetNamespace="http://schemas.microsoft.com/office/2006/metadata/properties" ma:root="true" ma:fieldsID="e98b6fda13fdda780e54d262a8499585" ns3:_="" ns4:_="">
    <xsd:import namespace="77ce3125-9018-473b-b02f-3e1d690a8119"/>
    <xsd:import namespace="4203e7c2-5e1c-4c11-b403-057b647d2f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125-9018-473b-b02f-3e1d690a81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3e7c2-5e1c-4c11-b403-057b647d2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B394C5-5FF5-4B26-A754-71461E6D6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ce3125-9018-473b-b02f-3e1d690a8119"/>
    <ds:schemaRef ds:uri="4203e7c2-5e1c-4c11-b403-057b647d2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C3810-6483-4F11-A981-091DFFD10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17A4E-A593-459A-8059-C127F64F55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Effective Resume Writing</vt:lpstr>
      <vt:lpstr>Resumes are a summary of your academics and work history</vt:lpstr>
      <vt:lpstr>Resumes</vt:lpstr>
      <vt:lpstr>What resumes do for you</vt:lpstr>
      <vt:lpstr>Why is a resume important</vt:lpstr>
      <vt:lpstr>Resume essentials</vt:lpstr>
      <vt:lpstr>Resume tips</vt:lpstr>
      <vt:lpstr>Grammar &amp; Typing Mistakes</vt:lpstr>
      <vt:lpstr>EMPLOYMENT HISTORY</vt:lpstr>
      <vt:lpstr>formatting</vt:lpstr>
      <vt:lpstr>Using SOFTWARE TO HELP YOUR RESUME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Resume Writing</dc:title>
  <dc:creator>Lovett, Peter</dc:creator>
  <cp:lastModifiedBy>Lovett, Peter</cp:lastModifiedBy>
  <cp:revision>2</cp:revision>
  <dcterms:created xsi:type="dcterms:W3CDTF">2021-02-02T19:20:24Z</dcterms:created>
  <dcterms:modified xsi:type="dcterms:W3CDTF">2026-01-30T19:17:10Z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0x010100F3342AADFF1F6C4191211637BA744A0A</vt:lpwstr>
  </property>
</Properties>
</file>