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8"/>
  </p:notesMasterIdLst>
  <p:handoutMasterIdLst>
    <p:handoutMasterId r:id="rId19"/>
  </p:handoutMasterIdLst>
  <p:sldIdLst>
    <p:sldId id="270" r:id="rId5"/>
    <p:sldId id="271" r:id="rId6"/>
    <p:sldId id="269" r:id="rId7"/>
    <p:sldId id="260" r:id="rId8"/>
    <p:sldId id="272" r:id="rId9"/>
    <p:sldId id="273" r:id="rId10"/>
    <p:sldId id="279" r:id="rId11"/>
    <p:sldId id="274" r:id="rId12"/>
    <p:sldId id="275" r:id="rId13"/>
    <p:sldId id="276" r:id="rId14"/>
    <p:sldId id="277" r:id="rId15"/>
    <p:sldId id="278"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BAD04-F116-46E4-8DA2-1C7970737249}" v="2" dt="2022-02-08T15:47:23.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41" autoAdjust="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01724-5C5A-402A-B907-ECA89FAFA97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pt>
    <dgm:pt modelId="{6FA86730-1CE5-4EBE-A9BA-FC19829C945A}">
      <dgm:prSet phldrT="[Text]"/>
      <dgm:spPr/>
      <dgm:t>
        <a:bodyPr/>
        <a:lstStyle/>
        <a:p>
          <a:pPr>
            <a:lnSpc>
              <a:spcPct val="100000"/>
            </a:lnSpc>
          </a:pPr>
          <a:r>
            <a:rPr lang="en-US" dirty="0"/>
            <a:t>COOP Placement/Job market</a:t>
          </a:r>
        </a:p>
      </dgm:t>
    </dgm:pt>
    <dgm:pt modelId="{A1BB3DDB-A2CF-407F-9044-E3AC1B808421}" type="parTrans" cxnId="{ACB259CB-0782-437C-AE91-04CE095D2AE5}">
      <dgm:prSet/>
      <dgm:spPr/>
      <dgm:t>
        <a:bodyPr/>
        <a:lstStyle/>
        <a:p>
          <a:endParaRPr lang="en-US"/>
        </a:p>
      </dgm:t>
    </dgm:pt>
    <dgm:pt modelId="{F397379E-0BDA-46CE-8393-B1D10C55E1BA}" type="sibTrans" cxnId="{ACB259CB-0782-437C-AE91-04CE095D2AE5}">
      <dgm:prSet/>
      <dgm:spPr/>
      <dgm:t>
        <a:bodyPr/>
        <a:lstStyle/>
        <a:p>
          <a:endParaRPr lang="en-US"/>
        </a:p>
      </dgm:t>
    </dgm:pt>
    <dgm:pt modelId="{6ABE9384-859D-4C4C-B983-2B1E39A8B348}">
      <dgm:prSet phldrT="[Text]"/>
      <dgm:spPr/>
      <dgm:t>
        <a:bodyPr/>
        <a:lstStyle/>
        <a:p>
          <a:pPr>
            <a:lnSpc>
              <a:spcPct val="100000"/>
            </a:lnSpc>
          </a:pPr>
          <a:r>
            <a:rPr lang="en-US" dirty="0"/>
            <a:t>College/University Application</a:t>
          </a:r>
        </a:p>
      </dgm:t>
    </dgm:pt>
    <dgm:pt modelId="{4C63E530-1425-407B-8508-FAC57680DEF0}" type="parTrans" cxnId="{929B611D-ADB7-45E4-812D-4E288BD2D31C}">
      <dgm:prSet/>
      <dgm:spPr/>
      <dgm:t>
        <a:bodyPr/>
        <a:lstStyle/>
        <a:p>
          <a:endParaRPr lang="en-US"/>
        </a:p>
      </dgm:t>
    </dgm:pt>
    <dgm:pt modelId="{012549DD-A1CA-4571-A981-CFD78093EB20}" type="sibTrans" cxnId="{929B611D-ADB7-45E4-812D-4E288BD2D31C}">
      <dgm:prSet/>
      <dgm:spPr/>
      <dgm:t>
        <a:bodyPr/>
        <a:lstStyle/>
        <a:p>
          <a:endParaRPr lang="en-US"/>
        </a:p>
      </dgm:t>
    </dgm:pt>
    <dgm:pt modelId="{F7214975-5AC4-4CF8-9015-322498751A8A}">
      <dgm:prSet phldrT="[Text]"/>
      <dgm:spPr/>
      <dgm:t>
        <a:bodyPr/>
        <a:lstStyle/>
        <a:p>
          <a:pPr>
            <a:lnSpc>
              <a:spcPct val="100000"/>
            </a:lnSpc>
          </a:pPr>
          <a:r>
            <a:rPr lang="en-US" dirty="0"/>
            <a:t>Teachers/References </a:t>
          </a:r>
        </a:p>
      </dgm:t>
    </dgm:pt>
    <dgm:pt modelId="{51AC1870-5B81-422A-9A2E-E1F58EF50843}" type="parTrans" cxnId="{B7CE7116-0D68-4E90-AA49-C97B6B372915}">
      <dgm:prSet/>
      <dgm:spPr/>
      <dgm:t>
        <a:bodyPr/>
        <a:lstStyle/>
        <a:p>
          <a:endParaRPr lang="en-US"/>
        </a:p>
      </dgm:t>
    </dgm:pt>
    <dgm:pt modelId="{CE7BE2A3-5633-4666-BB75-6164E26282D5}" type="sibTrans" cxnId="{B7CE7116-0D68-4E90-AA49-C97B6B372915}">
      <dgm:prSet/>
      <dgm:spPr/>
      <dgm:t>
        <a:bodyPr/>
        <a:lstStyle/>
        <a:p>
          <a:endParaRPr lang="en-US"/>
        </a:p>
      </dgm:t>
    </dgm:pt>
    <dgm:pt modelId="{44164630-2F05-47D6-AD96-D9713C7C94EA}" type="pres">
      <dgm:prSet presAssocID="{53001724-5C5A-402A-B907-ECA89FAFA97F}" presName="root" presStyleCnt="0">
        <dgm:presLayoutVars>
          <dgm:dir/>
          <dgm:resizeHandles val="exact"/>
        </dgm:presLayoutVars>
      </dgm:prSet>
      <dgm:spPr/>
    </dgm:pt>
    <dgm:pt modelId="{BBB5EE06-EDF8-41BB-B38A-75BA74195339}" type="pres">
      <dgm:prSet presAssocID="{6FA86730-1CE5-4EBE-A9BA-FC19829C945A}" presName="compNode" presStyleCnt="0"/>
      <dgm:spPr/>
    </dgm:pt>
    <dgm:pt modelId="{BD3976FF-3460-411F-BC23-D0B68261F465}" type="pres">
      <dgm:prSet presAssocID="{6FA86730-1CE5-4EBE-A9BA-FC19829C945A}" presName="bgRect" presStyleLbl="bgShp" presStyleIdx="0" presStyleCnt="3"/>
      <dgm:spPr/>
    </dgm:pt>
    <dgm:pt modelId="{55596134-9829-4D70-890A-C69BBF81D77E}" type="pres">
      <dgm:prSet presAssocID="{6FA86730-1CE5-4EBE-A9BA-FC19829C94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EF52B154-BE74-4151-893E-30A55BCE1232}" type="pres">
      <dgm:prSet presAssocID="{6FA86730-1CE5-4EBE-A9BA-FC19829C945A}" presName="spaceRect" presStyleCnt="0"/>
      <dgm:spPr/>
    </dgm:pt>
    <dgm:pt modelId="{317AA252-427D-40A4-8C7D-92392117FEF6}" type="pres">
      <dgm:prSet presAssocID="{6FA86730-1CE5-4EBE-A9BA-FC19829C945A}" presName="parTx" presStyleLbl="revTx" presStyleIdx="0" presStyleCnt="3">
        <dgm:presLayoutVars>
          <dgm:chMax val="0"/>
          <dgm:chPref val="0"/>
        </dgm:presLayoutVars>
      </dgm:prSet>
      <dgm:spPr/>
    </dgm:pt>
    <dgm:pt modelId="{DB828AB6-BF3C-4FBC-936A-ABF577D4A72E}" type="pres">
      <dgm:prSet presAssocID="{F397379E-0BDA-46CE-8393-B1D10C55E1BA}" presName="sibTrans" presStyleCnt="0"/>
      <dgm:spPr/>
    </dgm:pt>
    <dgm:pt modelId="{2862063A-01C9-45B8-BC29-0877E16269D6}" type="pres">
      <dgm:prSet presAssocID="{6ABE9384-859D-4C4C-B983-2B1E39A8B348}" presName="compNode" presStyleCnt="0"/>
      <dgm:spPr/>
    </dgm:pt>
    <dgm:pt modelId="{5DD1A591-E379-4123-AFEF-0E0E1C78A6C8}" type="pres">
      <dgm:prSet presAssocID="{6ABE9384-859D-4C4C-B983-2B1E39A8B348}" presName="bgRect" presStyleLbl="bgShp" presStyleIdx="1" presStyleCnt="3"/>
      <dgm:spPr/>
    </dgm:pt>
    <dgm:pt modelId="{FCE68459-8AC8-4D4B-8B2A-B85347F651AB}" type="pres">
      <dgm:prSet presAssocID="{6ABE9384-859D-4C4C-B983-2B1E39A8B3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7840CE1B-2464-4289-B418-12904C5D46CE}" type="pres">
      <dgm:prSet presAssocID="{6ABE9384-859D-4C4C-B983-2B1E39A8B348}" presName="spaceRect" presStyleCnt="0"/>
      <dgm:spPr/>
    </dgm:pt>
    <dgm:pt modelId="{0F75F18A-3C22-462D-9DAB-5E8D88D9A51B}" type="pres">
      <dgm:prSet presAssocID="{6ABE9384-859D-4C4C-B983-2B1E39A8B348}" presName="parTx" presStyleLbl="revTx" presStyleIdx="1" presStyleCnt="3">
        <dgm:presLayoutVars>
          <dgm:chMax val="0"/>
          <dgm:chPref val="0"/>
        </dgm:presLayoutVars>
      </dgm:prSet>
      <dgm:spPr/>
    </dgm:pt>
    <dgm:pt modelId="{AC2B0169-D740-4583-96BE-D8F87AC7FE01}" type="pres">
      <dgm:prSet presAssocID="{012549DD-A1CA-4571-A981-CFD78093EB20}" presName="sibTrans" presStyleCnt="0"/>
      <dgm:spPr/>
    </dgm:pt>
    <dgm:pt modelId="{9602AFE8-70EE-42FC-9CD5-A2E6AA3E2091}" type="pres">
      <dgm:prSet presAssocID="{F7214975-5AC4-4CF8-9015-322498751A8A}" presName="compNode" presStyleCnt="0"/>
      <dgm:spPr/>
    </dgm:pt>
    <dgm:pt modelId="{B231036C-5FBE-4605-8393-F1B6359EE169}" type="pres">
      <dgm:prSet presAssocID="{F7214975-5AC4-4CF8-9015-322498751A8A}" presName="bgRect" presStyleLbl="bgShp" presStyleIdx="2" presStyleCnt="3"/>
      <dgm:spPr/>
    </dgm:pt>
    <dgm:pt modelId="{A64BFE9C-AA80-43CE-8FF6-8D33BAD07C57}" type="pres">
      <dgm:prSet presAssocID="{F7214975-5AC4-4CF8-9015-322498751A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2D725CFB-B072-491A-B436-3AD21D0542FE}" type="pres">
      <dgm:prSet presAssocID="{F7214975-5AC4-4CF8-9015-322498751A8A}" presName="spaceRect" presStyleCnt="0"/>
      <dgm:spPr/>
    </dgm:pt>
    <dgm:pt modelId="{556AE736-B6E0-4DC7-8429-5ADFCF947C4F}" type="pres">
      <dgm:prSet presAssocID="{F7214975-5AC4-4CF8-9015-322498751A8A}" presName="parTx" presStyleLbl="revTx" presStyleIdx="2" presStyleCnt="3">
        <dgm:presLayoutVars>
          <dgm:chMax val="0"/>
          <dgm:chPref val="0"/>
        </dgm:presLayoutVars>
      </dgm:prSet>
      <dgm:spPr/>
    </dgm:pt>
  </dgm:ptLst>
  <dgm:cxnLst>
    <dgm:cxn modelId="{B7CE7116-0D68-4E90-AA49-C97B6B372915}" srcId="{53001724-5C5A-402A-B907-ECA89FAFA97F}" destId="{F7214975-5AC4-4CF8-9015-322498751A8A}" srcOrd="2" destOrd="0" parTransId="{51AC1870-5B81-422A-9A2E-E1F58EF50843}" sibTransId="{CE7BE2A3-5633-4666-BB75-6164E26282D5}"/>
    <dgm:cxn modelId="{929B611D-ADB7-45E4-812D-4E288BD2D31C}" srcId="{53001724-5C5A-402A-B907-ECA89FAFA97F}" destId="{6ABE9384-859D-4C4C-B983-2B1E39A8B348}" srcOrd="1" destOrd="0" parTransId="{4C63E530-1425-407B-8508-FAC57680DEF0}" sibTransId="{012549DD-A1CA-4571-A981-CFD78093EB20}"/>
    <dgm:cxn modelId="{E42F3627-E378-4611-9E44-8C53F460E990}" type="presOf" srcId="{6FA86730-1CE5-4EBE-A9BA-FC19829C945A}" destId="{317AA252-427D-40A4-8C7D-92392117FEF6}" srcOrd="0" destOrd="0" presId="urn:microsoft.com/office/officeart/2018/2/layout/IconVerticalSolidList"/>
    <dgm:cxn modelId="{1C605B4C-E51E-44B8-8933-D52963ED863D}" type="presOf" srcId="{6ABE9384-859D-4C4C-B983-2B1E39A8B348}" destId="{0F75F18A-3C22-462D-9DAB-5E8D88D9A51B}" srcOrd="0" destOrd="0" presId="urn:microsoft.com/office/officeart/2018/2/layout/IconVerticalSolidList"/>
    <dgm:cxn modelId="{D0D95555-C348-4CF7-8A46-F7A2BF92D08A}" type="presOf" srcId="{53001724-5C5A-402A-B907-ECA89FAFA97F}" destId="{44164630-2F05-47D6-AD96-D9713C7C94EA}" srcOrd="0" destOrd="0" presId="urn:microsoft.com/office/officeart/2018/2/layout/IconVerticalSolidList"/>
    <dgm:cxn modelId="{25117D8B-5CE2-438F-9411-12A7FD4D7BCF}" type="presOf" srcId="{F7214975-5AC4-4CF8-9015-322498751A8A}" destId="{556AE736-B6E0-4DC7-8429-5ADFCF947C4F}" srcOrd="0" destOrd="0" presId="urn:microsoft.com/office/officeart/2018/2/layout/IconVerticalSolidList"/>
    <dgm:cxn modelId="{ACB259CB-0782-437C-AE91-04CE095D2AE5}" srcId="{53001724-5C5A-402A-B907-ECA89FAFA97F}" destId="{6FA86730-1CE5-4EBE-A9BA-FC19829C945A}" srcOrd="0" destOrd="0" parTransId="{A1BB3DDB-A2CF-407F-9044-E3AC1B808421}" sibTransId="{F397379E-0BDA-46CE-8393-B1D10C55E1BA}"/>
    <dgm:cxn modelId="{9FB3D75A-7318-40AD-9643-F5D113BEF3EA}" type="presParOf" srcId="{44164630-2F05-47D6-AD96-D9713C7C94EA}" destId="{BBB5EE06-EDF8-41BB-B38A-75BA74195339}" srcOrd="0" destOrd="0" presId="urn:microsoft.com/office/officeart/2018/2/layout/IconVerticalSolidList"/>
    <dgm:cxn modelId="{9FE1ADA8-0652-4F08-909B-6F1F8C7865F7}" type="presParOf" srcId="{BBB5EE06-EDF8-41BB-B38A-75BA74195339}" destId="{BD3976FF-3460-411F-BC23-D0B68261F465}" srcOrd="0" destOrd="0" presId="urn:microsoft.com/office/officeart/2018/2/layout/IconVerticalSolidList"/>
    <dgm:cxn modelId="{02F1752E-8943-4CED-AB23-FD169E28320D}" type="presParOf" srcId="{BBB5EE06-EDF8-41BB-B38A-75BA74195339}" destId="{55596134-9829-4D70-890A-C69BBF81D77E}" srcOrd="1" destOrd="0" presId="urn:microsoft.com/office/officeart/2018/2/layout/IconVerticalSolidList"/>
    <dgm:cxn modelId="{B0AA3935-03A2-4CCF-A853-AB8E050001AB}" type="presParOf" srcId="{BBB5EE06-EDF8-41BB-B38A-75BA74195339}" destId="{EF52B154-BE74-4151-893E-30A55BCE1232}" srcOrd="2" destOrd="0" presId="urn:microsoft.com/office/officeart/2018/2/layout/IconVerticalSolidList"/>
    <dgm:cxn modelId="{27C9A290-584D-453B-93FD-FA35380C106B}" type="presParOf" srcId="{BBB5EE06-EDF8-41BB-B38A-75BA74195339}" destId="{317AA252-427D-40A4-8C7D-92392117FEF6}" srcOrd="3" destOrd="0" presId="urn:microsoft.com/office/officeart/2018/2/layout/IconVerticalSolidList"/>
    <dgm:cxn modelId="{78E03A4A-6EE4-4028-8A51-8793E0D3E1A8}" type="presParOf" srcId="{44164630-2F05-47D6-AD96-D9713C7C94EA}" destId="{DB828AB6-BF3C-4FBC-936A-ABF577D4A72E}" srcOrd="1" destOrd="0" presId="urn:microsoft.com/office/officeart/2018/2/layout/IconVerticalSolidList"/>
    <dgm:cxn modelId="{37B51E1B-2833-450E-AED0-0479588A1773}" type="presParOf" srcId="{44164630-2F05-47D6-AD96-D9713C7C94EA}" destId="{2862063A-01C9-45B8-BC29-0877E16269D6}" srcOrd="2" destOrd="0" presId="urn:microsoft.com/office/officeart/2018/2/layout/IconVerticalSolidList"/>
    <dgm:cxn modelId="{0568F507-FCED-4896-B7EE-3C55B05820B4}" type="presParOf" srcId="{2862063A-01C9-45B8-BC29-0877E16269D6}" destId="{5DD1A591-E379-4123-AFEF-0E0E1C78A6C8}" srcOrd="0" destOrd="0" presId="urn:microsoft.com/office/officeart/2018/2/layout/IconVerticalSolidList"/>
    <dgm:cxn modelId="{3350E533-B59F-4225-911C-3AF81C5BB096}" type="presParOf" srcId="{2862063A-01C9-45B8-BC29-0877E16269D6}" destId="{FCE68459-8AC8-4D4B-8B2A-B85347F651AB}" srcOrd="1" destOrd="0" presId="urn:microsoft.com/office/officeart/2018/2/layout/IconVerticalSolidList"/>
    <dgm:cxn modelId="{D1507AE6-EFD3-4D91-8F89-13072D5D3B99}" type="presParOf" srcId="{2862063A-01C9-45B8-BC29-0877E16269D6}" destId="{7840CE1B-2464-4289-B418-12904C5D46CE}" srcOrd="2" destOrd="0" presId="urn:microsoft.com/office/officeart/2018/2/layout/IconVerticalSolidList"/>
    <dgm:cxn modelId="{3F44C565-7FFB-4A68-99E4-AC437FE954ED}" type="presParOf" srcId="{2862063A-01C9-45B8-BC29-0877E16269D6}" destId="{0F75F18A-3C22-462D-9DAB-5E8D88D9A51B}" srcOrd="3" destOrd="0" presId="urn:microsoft.com/office/officeart/2018/2/layout/IconVerticalSolidList"/>
    <dgm:cxn modelId="{4A49B124-E089-4890-B36F-962056FA9588}" type="presParOf" srcId="{44164630-2F05-47D6-AD96-D9713C7C94EA}" destId="{AC2B0169-D740-4583-96BE-D8F87AC7FE01}" srcOrd="3" destOrd="0" presId="urn:microsoft.com/office/officeart/2018/2/layout/IconVerticalSolidList"/>
    <dgm:cxn modelId="{8CF64B13-46A8-42CA-8DD2-87241C9E1D4B}" type="presParOf" srcId="{44164630-2F05-47D6-AD96-D9713C7C94EA}" destId="{9602AFE8-70EE-42FC-9CD5-A2E6AA3E2091}" srcOrd="4" destOrd="0" presId="urn:microsoft.com/office/officeart/2018/2/layout/IconVerticalSolidList"/>
    <dgm:cxn modelId="{8CB9CD9D-905C-4263-9E48-D0A18051D03C}" type="presParOf" srcId="{9602AFE8-70EE-42FC-9CD5-A2E6AA3E2091}" destId="{B231036C-5FBE-4605-8393-F1B6359EE169}" srcOrd="0" destOrd="0" presId="urn:microsoft.com/office/officeart/2018/2/layout/IconVerticalSolidList"/>
    <dgm:cxn modelId="{82828E1A-3E6B-4878-B080-25C2C978B9AE}" type="presParOf" srcId="{9602AFE8-70EE-42FC-9CD5-A2E6AA3E2091}" destId="{A64BFE9C-AA80-43CE-8FF6-8D33BAD07C57}" srcOrd="1" destOrd="0" presId="urn:microsoft.com/office/officeart/2018/2/layout/IconVerticalSolidList"/>
    <dgm:cxn modelId="{07115384-BCC9-4BBA-9940-4283AA60CBB1}" type="presParOf" srcId="{9602AFE8-70EE-42FC-9CD5-A2E6AA3E2091}" destId="{2D725CFB-B072-491A-B436-3AD21D0542FE}" srcOrd="2" destOrd="0" presId="urn:microsoft.com/office/officeart/2018/2/layout/IconVerticalSolidList"/>
    <dgm:cxn modelId="{8EE77B3E-8046-4DAA-9D80-2E3511DF47D2}" type="presParOf" srcId="{9602AFE8-70EE-42FC-9CD5-A2E6AA3E2091}" destId="{556AE736-B6E0-4DC7-8429-5ADFCF947C4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76FF-3460-411F-BC23-D0B68261F465}">
      <dsp:nvSpPr>
        <dsp:cNvPr id="0" name=""/>
        <dsp:cNvSpPr/>
      </dsp:nvSpPr>
      <dsp:spPr>
        <a:xfrm>
          <a:off x="0" y="465"/>
          <a:ext cx="4802031"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96134-9829-4D70-890A-C69BBF81D77E}">
      <dsp:nvSpPr>
        <dsp:cNvPr id="0" name=""/>
        <dsp:cNvSpPr/>
      </dsp:nvSpPr>
      <dsp:spPr>
        <a:xfrm>
          <a:off x="329212" y="245333"/>
          <a:ext cx="598567" cy="5985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7AA252-427D-40A4-8C7D-92392117FEF6}">
      <dsp:nvSpPr>
        <dsp:cNvPr id="0" name=""/>
        <dsp:cNvSpPr/>
      </dsp:nvSpPr>
      <dsp:spPr>
        <a:xfrm>
          <a:off x="1256992" y="465"/>
          <a:ext cx="354503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022350">
            <a:lnSpc>
              <a:spcPct val="100000"/>
            </a:lnSpc>
            <a:spcBef>
              <a:spcPct val="0"/>
            </a:spcBef>
            <a:spcAft>
              <a:spcPct val="35000"/>
            </a:spcAft>
            <a:buNone/>
          </a:pPr>
          <a:r>
            <a:rPr lang="en-US" sz="2300" kern="1200" dirty="0"/>
            <a:t>COOP Placement/Job market</a:t>
          </a:r>
        </a:p>
      </dsp:txBody>
      <dsp:txXfrm>
        <a:off x="1256992" y="465"/>
        <a:ext cx="3545038" cy="1088305"/>
      </dsp:txXfrm>
    </dsp:sp>
    <dsp:sp modelId="{5DD1A591-E379-4123-AFEF-0E0E1C78A6C8}">
      <dsp:nvSpPr>
        <dsp:cNvPr id="0" name=""/>
        <dsp:cNvSpPr/>
      </dsp:nvSpPr>
      <dsp:spPr>
        <a:xfrm>
          <a:off x="0" y="1360846"/>
          <a:ext cx="4802031"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68459-8AC8-4D4B-8B2A-B85347F651AB}">
      <dsp:nvSpPr>
        <dsp:cNvPr id="0" name=""/>
        <dsp:cNvSpPr/>
      </dsp:nvSpPr>
      <dsp:spPr>
        <a:xfrm>
          <a:off x="329212" y="1605715"/>
          <a:ext cx="598567" cy="5985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75F18A-3C22-462D-9DAB-5E8D88D9A51B}">
      <dsp:nvSpPr>
        <dsp:cNvPr id="0" name=""/>
        <dsp:cNvSpPr/>
      </dsp:nvSpPr>
      <dsp:spPr>
        <a:xfrm>
          <a:off x="1256992" y="1360846"/>
          <a:ext cx="354503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022350">
            <a:lnSpc>
              <a:spcPct val="100000"/>
            </a:lnSpc>
            <a:spcBef>
              <a:spcPct val="0"/>
            </a:spcBef>
            <a:spcAft>
              <a:spcPct val="35000"/>
            </a:spcAft>
            <a:buNone/>
          </a:pPr>
          <a:r>
            <a:rPr lang="en-US" sz="2300" kern="1200" dirty="0"/>
            <a:t>College/University Application</a:t>
          </a:r>
        </a:p>
      </dsp:txBody>
      <dsp:txXfrm>
        <a:off x="1256992" y="1360846"/>
        <a:ext cx="3545038" cy="1088305"/>
      </dsp:txXfrm>
    </dsp:sp>
    <dsp:sp modelId="{B231036C-5FBE-4605-8393-F1B6359EE169}">
      <dsp:nvSpPr>
        <dsp:cNvPr id="0" name=""/>
        <dsp:cNvSpPr/>
      </dsp:nvSpPr>
      <dsp:spPr>
        <a:xfrm>
          <a:off x="0" y="2721228"/>
          <a:ext cx="4802031"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BFE9C-AA80-43CE-8FF6-8D33BAD07C57}">
      <dsp:nvSpPr>
        <dsp:cNvPr id="0" name=""/>
        <dsp:cNvSpPr/>
      </dsp:nvSpPr>
      <dsp:spPr>
        <a:xfrm>
          <a:off x="329212" y="2966097"/>
          <a:ext cx="598567" cy="5985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6AE736-B6E0-4DC7-8429-5ADFCF947C4F}">
      <dsp:nvSpPr>
        <dsp:cNvPr id="0" name=""/>
        <dsp:cNvSpPr/>
      </dsp:nvSpPr>
      <dsp:spPr>
        <a:xfrm>
          <a:off x="1256992" y="2721228"/>
          <a:ext cx="354503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anchor="ctr" anchorCtr="0">
          <a:noAutofit/>
        </a:bodyPr>
        <a:lstStyle/>
        <a:p>
          <a:pPr marL="0" lvl="0" indent="0" algn="l" defTabSz="1022350">
            <a:lnSpc>
              <a:spcPct val="100000"/>
            </a:lnSpc>
            <a:spcBef>
              <a:spcPct val="0"/>
            </a:spcBef>
            <a:spcAft>
              <a:spcPct val="35000"/>
            </a:spcAft>
            <a:buNone/>
          </a:pPr>
          <a:r>
            <a:rPr lang="en-US" sz="2300" kern="1200" dirty="0"/>
            <a:t>Teachers/References </a:t>
          </a:r>
        </a:p>
      </dsp:txBody>
      <dsp:txXfrm>
        <a:off x="1256992" y="2721228"/>
        <a:ext cx="3545038" cy="10883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59275-AFE1-4999-B78A-D0D76B9F2B0B}" type="datetimeFigureOut">
              <a:rPr lang="en-US" smtClean="0"/>
              <a:t>2/8/2022</a:t>
            </a:fld>
            <a:endParaRPr lang="en-US" dirty="0"/>
          </a:p>
        </p:txBody>
      </p:sp>
      <p:sp>
        <p:nvSpPr>
          <p:cNvPr id="4" name="Footer Placeholder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668C69-0C3E-40A2-B4A0-B2C8B71D8E3A}" type="slidenum">
              <a:rPr lang="en-US" smtClean="0"/>
              <a:t>‹#›</a:t>
            </a:fld>
            <a:endParaRPr lang="en-US" dirty="0"/>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ADD7A-FE61-48EE-BE0E-8546E5401374}" type="datetimeFigureOut">
              <a:rPr lang="en-US" smtClean="0"/>
              <a:t>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00EEB-8338-48D7-8EE8-EE0082EF7602}" type="slidenum">
              <a:rPr lang="en-US" smtClean="0"/>
              <a:t>‹#›</a:t>
            </a:fld>
            <a:endParaRPr lang="en-US" dirty="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3</a:t>
            </a:fld>
            <a:endParaRPr lang="en-US" dirty="0"/>
          </a:p>
        </p:txBody>
      </p:sp>
    </p:spTree>
    <p:extLst>
      <p:ext uri="{BB962C8B-B14F-4D97-AF65-F5344CB8AC3E}">
        <p14:creationId xmlns:p14="http://schemas.microsoft.com/office/powerpoint/2010/main" val="361433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4</a:t>
            </a:fld>
            <a:endParaRPr lang="en-US" dirty="0"/>
          </a:p>
        </p:txBody>
      </p:sp>
    </p:spTree>
    <p:extLst>
      <p:ext uri="{BB962C8B-B14F-4D97-AF65-F5344CB8AC3E}">
        <p14:creationId xmlns:p14="http://schemas.microsoft.com/office/powerpoint/2010/main" val="185016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13</a:t>
            </a:fld>
            <a:endParaRPr lang="en-US" dirty="0"/>
          </a:p>
        </p:txBody>
      </p:sp>
    </p:spTree>
    <p:extLst>
      <p:ext uri="{BB962C8B-B14F-4D97-AF65-F5344CB8AC3E}">
        <p14:creationId xmlns:p14="http://schemas.microsoft.com/office/powerpoint/2010/main" val="36729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mailto:2fierce2fail@example.com" TargetMode="External"/><Relationship Id="rId2" Type="http://schemas.openxmlformats.org/officeDocument/2006/relationships/hyperlink" Target="mailto:gamergirl96@example.com" TargetMode="External"/><Relationship Id="rId1" Type="http://schemas.openxmlformats.org/officeDocument/2006/relationships/slideLayout" Target="../slideLayouts/slideLayout2.xml"/><Relationship Id="rId5" Type="http://schemas.openxmlformats.org/officeDocument/2006/relationships/hyperlink" Target="mailto:jane.doe@example.com" TargetMode="External"/><Relationship Id="rId4" Type="http://schemas.openxmlformats.org/officeDocument/2006/relationships/hyperlink" Target="mailto:johndoe@gmail.com"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fographic – Your Guide to Email Etiquette | HIP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6122" y="1017765"/>
            <a:ext cx="7474226" cy="500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0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Use Exclamation Points Sparingly</a:t>
            </a:r>
            <a:br>
              <a:rPr lang="en-CA" b="1" dirty="0"/>
            </a:br>
            <a:endParaRPr lang="en-CA" dirty="0"/>
          </a:p>
        </p:txBody>
      </p:sp>
      <p:sp>
        <p:nvSpPr>
          <p:cNvPr id="3" name="Content Placeholder 2"/>
          <p:cNvSpPr>
            <a:spLocks noGrp="1"/>
          </p:cNvSpPr>
          <p:nvPr>
            <p:ph idx="1"/>
          </p:nvPr>
        </p:nvSpPr>
        <p:spPr>
          <a:xfrm>
            <a:off x="1103312" y="2052918"/>
            <a:ext cx="8946541" cy="1747805"/>
          </a:xfrm>
        </p:spPr>
        <p:txBody>
          <a:bodyPr/>
          <a:lstStyle/>
          <a:p>
            <a:r>
              <a:rPr lang="en-US" dirty="0"/>
              <a:t>Exclamation points, as a rule, are considered a tad unprofessional</a:t>
            </a:r>
          </a:p>
          <a:p>
            <a:r>
              <a:rPr lang="en-US" dirty="0"/>
              <a:t>If you decide to put an exclamation point at the end of a sentence, only put one exclamation point—don’t put multiple to make it sound more exciting</a:t>
            </a:r>
            <a:endParaRPr lang="en-CA" dirty="0"/>
          </a:p>
        </p:txBody>
      </p:sp>
      <p:pic>
        <p:nvPicPr>
          <p:cNvPr id="5124" name="Picture 4" descr="TOP 25 EXCLAMATION POINTS QUOTES | A-Z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247" y="4229721"/>
            <a:ext cx="3114675" cy="190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6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 Conclusion to Your Email</a:t>
            </a:r>
            <a:br>
              <a:rPr lang="en-US" b="1" dirty="0"/>
            </a:br>
            <a:endParaRPr lang="en-CA" dirty="0"/>
          </a:p>
        </p:txBody>
      </p:sp>
      <p:sp>
        <p:nvSpPr>
          <p:cNvPr id="3" name="Content Placeholder 2"/>
          <p:cNvSpPr>
            <a:spLocks noGrp="1"/>
          </p:cNvSpPr>
          <p:nvPr>
            <p:ph idx="1"/>
          </p:nvPr>
        </p:nvSpPr>
        <p:spPr/>
        <p:txBody>
          <a:bodyPr/>
          <a:lstStyle/>
          <a:p>
            <a:r>
              <a:rPr lang="en-US" dirty="0"/>
              <a:t>Always thank the recipient for taking the time to read it. </a:t>
            </a:r>
          </a:p>
          <a:p>
            <a:r>
              <a:rPr lang="en-US" dirty="0"/>
              <a:t>If you are trying to schedule a meeting or further contact with the person, you can say that you look forward to speaking to them again. </a:t>
            </a:r>
          </a:p>
          <a:p>
            <a:r>
              <a:rPr lang="en-US" dirty="0"/>
              <a:t>Sign your name. Use another professional salutation like “Sincerely” or “Best”. Again, keep the salutation professional. Signing your name with something cute like “see you later, alligator” may not be well received.</a:t>
            </a:r>
          </a:p>
          <a:p>
            <a:r>
              <a:rPr lang="en-US" dirty="0"/>
              <a:t> When you sign your name at the end, you can either use your full name or input a professional signature block. This includes your full name, high school and year of graduation (if you want), and contact information such as email address and phone number.</a:t>
            </a:r>
          </a:p>
          <a:p>
            <a:endParaRPr lang="en-CA" dirty="0"/>
          </a:p>
        </p:txBody>
      </p:sp>
      <p:pic>
        <p:nvPicPr>
          <p:cNvPr id="4" name="Picture 3"/>
          <p:cNvPicPr>
            <a:picLocks noChangeAspect="1"/>
          </p:cNvPicPr>
          <p:nvPr/>
        </p:nvPicPr>
        <p:blipFill>
          <a:blip r:embed="rId2"/>
          <a:stretch>
            <a:fillRect/>
          </a:stretch>
        </p:blipFill>
        <p:spPr>
          <a:xfrm>
            <a:off x="10029825" y="2828386"/>
            <a:ext cx="2162175" cy="2409825"/>
          </a:xfrm>
          <a:prstGeom prst="rect">
            <a:avLst/>
          </a:prstGeom>
        </p:spPr>
      </p:pic>
    </p:spTree>
    <p:extLst>
      <p:ext uri="{BB962C8B-B14F-4D97-AF65-F5344CB8AC3E}">
        <p14:creationId xmlns:p14="http://schemas.microsoft.com/office/powerpoint/2010/main" val="428867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Email Tips</a:t>
            </a:r>
            <a:endParaRPr lang="en-CA" dirty="0"/>
          </a:p>
        </p:txBody>
      </p:sp>
      <p:sp>
        <p:nvSpPr>
          <p:cNvPr id="3" name="Content Placeholder 2"/>
          <p:cNvSpPr>
            <a:spLocks noGrp="1"/>
          </p:cNvSpPr>
          <p:nvPr>
            <p:ph idx="1"/>
          </p:nvPr>
        </p:nvSpPr>
        <p:spPr>
          <a:xfrm>
            <a:off x="1103312" y="2965837"/>
            <a:ext cx="8946541" cy="3282562"/>
          </a:xfrm>
        </p:spPr>
        <p:txBody>
          <a:bodyPr>
            <a:normAutofit/>
          </a:bodyPr>
          <a:lstStyle/>
          <a:p>
            <a:pPr fontAlgn="base"/>
            <a:endParaRPr lang="en-US" dirty="0"/>
          </a:p>
          <a:p>
            <a:pPr fontAlgn="base"/>
            <a:r>
              <a:rPr lang="en-US" dirty="0"/>
              <a:t>BCC when you need to be discreet or protect the privacy and personal information of recipients</a:t>
            </a:r>
          </a:p>
          <a:p>
            <a:pPr fontAlgn="base"/>
            <a:r>
              <a:rPr lang="en-US" dirty="0"/>
              <a:t>CC only the individuals who need to receive your reply</a:t>
            </a:r>
          </a:p>
          <a:p>
            <a:pPr fontAlgn="base"/>
            <a:r>
              <a:rPr lang="en-US" dirty="0"/>
              <a:t>Reply-All only when everyone in the email thread needs to see your response</a:t>
            </a:r>
          </a:p>
          <a:p>
            <a:pPr fontAlgn="base"/>
            <a:endParaRPr lang="en-CA" dirty="0"/>
          </a:p>
        </p:txBody>
      </p:sp>
    </p:spTree>
    <p:extLst>
      <p:ext uri="{BB962C8B-B14F-4D97-AF65-F5344CB8AC3E}">
        <p14:creationId xmlns:p14="http://schemas.microsoft.com/office/powerpoint/2010/main" val="120046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Picture 14" descr="abstract design">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57" name="Rectangle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170" name="Picture 2" descr="Some simple rules to follow to avoid email aggravation (opin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567" y="1884459"/>
            <a:ext cx="7696863" cy="36844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934C1FD-FCD1-4C96-80CE-1383AA8FA826}"/>
              </a:ext>
            </a:extLst>
          </p:cNvPr>
          <p:cNvSpPr txBox="1">
            <a:spLocks/>
          </p:cNvSpPr>
          <p:nvPr/>
        </p:nvSpPr>
        <p:spPr>
          <a:xfrm>
            <a:off x="1393638" y="1184194"/>
            <a:ext cx="9404723" cy="140053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b="1" dirty="0"/>
              <a:t>Email Activity</a:t>
            </a:r>
            <a:br>
              <a:rPr lang="en-CA" b="1" dirty="0"/>
            </a:br>
            <a:endParaRPr lang="en-CA" dirty="0"/>
          </a:p>
        </p:txBody>
      </p:sp>
    </p:spTree>
    <p:extLst>
      <p:ext uri="{BB962C8B-B14F-4D97-AF65-F5344CB8AC3E}">
        <p14:creationId xmlns:p14="http://schemas.microsoft.com/office/powerpoint/2010/main" val="51076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a Professional Email Address</a:t>
            </a:r>
            <a:br>
              <a:rPr lang="en-US" b="1" dirty="0"/>
            </a:br>
            <a:endParaRPr lang="en-CA" dirty="0"/>
          </a:p>
        </p:txBody>
      </p:sp>
      <p:sp>
        <p:nvSpPr>
          <p:cNvPr id="3" name="Content Placeholder 2"/>
          <p:cNvSpPr>
            <a:spLocks noGrp="1"/>
          </p:cNvSpPr>
          <p:nvPr>
            <p:ph idx="1"/>
          </p:nvPr>
        </p:nvSpPr>
        <p:spPr/>
        <p:txBody>
          <a:bodyPr/>
          <a:lstStyle/>
          <a:p>
            <a:r>
              <a:rPr lang="en-US" dirty="0"/>
              <a:t>Don’t fall into the trap of creating a silly or overly personal email address like </a:t>
            </a:r>
            <a:r>
              <a:rPr lang="en-US" dirty="0">
                <a:hlinkClick r:id="rId2"/>
              </a:rPr>
              <a:t>gamergirl96@example.com</a:t>
            </a:r>
            <a:r>
              <a:rPr lang="en-US" dirty="0"/>
              <a:t> or </a:t>
            </a:r>
            <a:r>
              <a:rPr lang="en-US" dirty="0">
                <a:hlinkClick r:id="rId3"/>
              </a:rPr>
              <a:t>2fierce2fail@example.com</a:t>
            </a:r>
            <a:r>
              <a:rPr lang="en-US" dirty="0"/>
              <a:t>.</a:t>
            </a:r>
          </a:p>
          <a:p>
            <a:pPr marL="0" indent="0">
              <a:buNone/>
            </a:pPr>
            <a:endParaRPr lang="en-US" dirty="0"/>
          </a:p>
          <a:p>
            <a:r>
              <a:rPr lang="en-US" dirty="0"/>
              <a:t>The key to a professional email address is keeping it simple. For example, you can use the format </a:t>
            </a:r>
            <a:r>
              <a:rPr lang="en-US" dirty="0">
                <a:hlinkClick r:id="rId4"/>
              </a:rPr>
              <a:t>johndoe@</a:t>
            </a:r>
            <a:r>
              <a:rPr lang="en-US" dirty="0"/>
              <a:t>example.com or </a:t>
            </a:r>
            <a:r>
              <a:rPr lang="en-US" dirty="0">
                <a:hlinkClick r:id="rId5"/>
              </a:rPr>
              <a:t>jane.doe@example.com</a:t>
            </a:r>
            <a:r>
              <a:rPr lang="en-US" dirty="0"/>
              <a:t>. Don’t try to personalize your email address by adding in numbers or a creative slogan</a:t>
            </a:r>
            <a:endParaRPr lang="en-CA" dirty="0"/>
          </a:p>
        </p:txBody>
      </p:sp>
    </p:spTree>
    <p:extLst>
      <p:ext uri="{BB962C8B-B14F-4D97-AF65-F5344CB8AC3E}">
        <p14:creationId xmlns:p14="http://schemas.microsoft.com/office/powerpoint/2010/main" val="82646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74D3-6B10-409E-9110-EEBEAA7E38C0}"/>
              </a:ext>
            </a:extLst>
          </p:cNvPr>
          <p:cNvSpPr>
            <a:spLocks noGrp="1"/>
          </p:cNvSpPr>
          <p:nvPr>
            <p:ph type="title"/>
          </p:nvPr>
        </p:nvSpPr>
        <p:spPr>
          <a:xfrm>
            <a:off x="650668" y="318052"/>
            <a:ext cx="6203356" cy="1953200"/>
          </a:xfrm>
        </p:spPr>
        <p:txBody>
          <a:bodyPr>
            <a:normAutofit fontScale="90000"/>
          </a:bodyPr>
          <a:lstStyle/>
          <a:p>
            <a:r>
              <a:rPr lang="en-US" b="1" dirty="0"/>
              <a:t>Why would a high school student need to send a professional email?</a:t>
            </a:r>
            <a:br>
              <a:rPr lang="en-US" b="1" dirty="0"/>
            </a:br>
            <a:endParaRPr lang="en-US" dirty="0"/>
          </a:p>
        </p:txBody>
      </p:sp>
      <p:sp>
        <p:nvSpPr>
          <p:cNvPr id="78" name="Rectangle 77">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Content Placeholder 3" descr="SmartArt graphic">
            <a:extLst>
              <a:ext uri="{FF2B5EF4-FFF2-40B4-BE49-F238E27FC236}">
                <a16:creationId xmlns:a16="http://schemas.microsoft.com/office/drawing/2014/main" id="{C881A426-2B90-41D4-8B71-F9600C3FCE87}"/>
              </a:ext>
            </a:extLst>
          </p:cNvPr>
          <p:cNvGraphicFramePr>
            <a:graphicFrameLocks noGrp="1"/>
          </p:cNvGraphicFramePr>
          <p:nvPr>
            <p:ph idx="1"/>
            <p:extLst>
              <p:ext uri="{D42A27DB-BD31-4B8C-83A1-F6EECF244321}">
                <p14:modId xmlns:p14="http://schemas.microsoft.com/office/powerpoint/2010/main" val="3898489417"/>
              </p:ext>
            </p:extLst>
          </p:nvPr>
        </p:nvGraphicFramePr>
        <p:xfrm>
          <a:off x="650668" y="2438400"/>
          <a:ext cx="4802031" cy="3809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utoShape 2" descr="10 Business Email Etiquette Tips | MileIQ UK"/>
          <p:cNvSpPr>
            <a:spLocks noChangeAspect="1" noChangeArrowheads="1"/>
          </p:cNvSpPr>
          <p:nvPr/>
        </p:nvSpPr>
        <p:spPr bwMode="auto">
          <a:xfrm>
            <a:off x="6432606" y="2646444"/>
            <a:ext cx="2552368" cy="2871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33388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C570-72AC-45BE-BB60-458EBBAC8C19}"/>
              </a:ext>
            </a:extLst>
          </p:cNvPr>
          <p:cNvSpPr>
            <a:spLocks noGrp="1"/>
          </p:cNvSpPr>
          <p:nvPr>
            <p:ph type="title"/>
          </p:nvPr>
        </p:nvSpPr>
        <p:spPr>
          <a:xfrm>
            <a:off x="1712928" y="626891"/>
            <a:ext cx="9404723" cy="1400530"/>
          </a:xfrm>
        </p:spPr>
        <p:txBody>
          <a:bodyPr/>
          <a:lstStyle/>
          <a:p>
            <a:r>
              <a:rPr lang="en-CA" dirty="0"/>
              <a:t>Consider the following scenarios:</a:t>
            </a:r>
            <a:endParaRPr lang="ru-RU" sz="3200" dirty="0"/>
          </a:p>
        </p:txBody>
      </p:sp>
      <p:sp>
        <p:nvSpPr>
          <p:cNvPr id="3" name="Content Placeholder 2"/>
          <p:cNvSpPr>
            <a:spLocks noGrp="1"/>
          </p:cNvSpPr>
          <p:nvPr>
            <p:ph idx="1"/>
          </p:nvPr>
        </p:nvSpPr>
        <p:spPr/>
        <p:txBody>
          <a:bodyPr/>
          <a:lstStyle/>
          <a:p>
            <a:r>
              <a:rPr lang="en-US" dirty="0"/>
              <a:t>It’s after school hours and you are checking your grades. You notice that your teacher has incorrectly inputted the grade for one of your assignments, and your grade is now lower than it should be. You need get in touch with your teacher right away so you can plan an in-person meeting to talk about it the following day.</a:t>
            </a:r>
          </a:p>
          <a:p>
            <a:r>
              <a:rPr lang="en-US" dirty="0"/>
              <a:t>You need to make an appointment with your principal or counselor right away.</a:t>
            </a:r>
          </a:p>
          <a:p>
            <a:r>
              <a:rPr lang="en-US" dirty="0"/>
              <a:t>You are seeking a professional job or a COOP placement from an employer whom you have never met before.</a:t>
            </a:r>
          </a:p>
          <a:p>
            <a:r>
              <a:rPr lang="en-US" dirty="0"/>
              <a:t>You wish to contact an admissions officer or professor from a college or university you are applying to</a:t>
            </a:r>
            <a:endParaRPr lang="en-CA" dirty="0"/>
          </a:p>
        </p:txBody>
      </p:sp>
    </p:spTree>
    <p:extLst>
      <p:ext uri="{BB962C8B-B14F-4D97-AF65-F5344CB8AC3E}">
        <p14:creationId xmlns:p14="http://schemas.microsoft.com/office/powerpoint/2010/main" val="7028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a Simple, Clear Subject line</a:t>
            </a:r>
            <a:br>
              <a:rPr lang="en-US" b="1" dirty="0"/>
            </a:br>
            <a:endParaRPr lang="en-CA" dirty="0"/>
          </a:p>
        </p:txBody>
      </p:sp>
      <p:sp>
        <p:nvSpPr>
          <p:cNvPr id="3" name="Content Placeholder 2"/>
          <p:cNvSpPr>
            <a:spLocks noGrp="1"/>
          </p:cNvSpPr>
          <p:nvPr>
            <p:ph idx="1"/>
          </p:nvPr>
        </p:nvSpPr>
        <p:spPr>
          <a:xfrm>
            <a:off x="1103312" y="1415332"/>
            <a:ext cx="8946541" cy="4833067"/>
          </a:xfrm>
        </p:spPr>
        <p:txBody>
          <a:bodyPr>
            <a:normAutofit/>
          </a:bodyPr>
          <a:lstStyle/>
          <a:p>
            <a:r>
              <a:rPr lang="en-US" dirty="0"/>
              <a:t>The subject line is meant to summarize the content of the email in a few words.</a:t>
            </a:r>
          </a:p>
          <a:p>
            <a:pPr marL="0" indent="0">
              <a:buNone/>
            </a:pPr>
            <a:r>
              <a:rPr lang="en-US" b="1" dirty="0"/>
              <a:t>GOOD: </a:t>
            </a:r>
            <a:r>
              <a:rPr lang="en-US" dirty="0"/>
              <a:t> Class Name 101: First Name Last Name Grade Change Request</a:t>
            </a:r>
          </a:p>
          <a:p>
            <a:pPr marL="0" indent="0">
              <a:buNone/>
            </a:pPr>
            <a:r>
              <a:rPr lang="en-US" b="1" dirty="0"/>
              <a:t>BAD: </a:t>
            </a:r>
            <a:r>
              <a:rPr lang="en-US" dirty="0"/>
              <a:t>FIX MY GRADE NOW!!!!!!</a:t>
            </a:r>
          </a:p>
          <a:p>
            <a:pPr marL="0" indent="0">
              <a:buNone/>
            </a:pPr>
            <a:r>
              <a:rPr lang="en-US" dirty="0"/>
              <a:t> </a:t>
            </a:r>
          </a:p>
          <a:p>
            <a:pPr marL="0" indent="0">
              <a:buNone/>
            </a:pPr>
            <a:r>
              <a:rPr lang="en-US" b="1" dirty="0"/>
              <a:t>GOOD: </a:t>
            </a:r>
            <a:r>
              <a:rPr lang="en-US" dirty="0"/>
              <a:t>Request for meeting on campus</a:t>
            </a:r>
          </a:p>
          <a:p>
            <a:pPr marL="0" indent="0">
              <a:buNone/>
            </a:pPr>
            <a:r>
              <a:rPr lang="en-US" b="1" dirty="0"/>
              <a:t>BAD: </a:t>
            </a:r>
            <a:r>
              <a:rPr lang="en-US" dirty="0"/>
              <a:t>You want to meet THIS student</a:t>
            </a:r>
          </a:p>
          <a:p>
            <a:pPr marL="0" indent="0">
              <a:buNone/>
            </a:pPr>
            <a:endParaRPr lang="en-US" dirty="0"/>
          </a:p>
          <a:p>
            <a:pPr marL="0" indent="0">
              <a:buNone/>
            </a:pPr>
            <a:r>
              <a:rPr lang="en-US" b="1" dirty="0"/>
              <a:t>GOOD: </a:t>
            </a:r>
            <a:r>
              <a:rPr lang="en-US" dirty="0"/>
              <a:t>Job openings at [Business Name]</a:t>
            </a:r>
          </a:p>
          <a:p>
            <a:pPr marL="0" indent="0">
              <a:buNone/>
            </a:pPr>
            <a:r>
              <a:rPr lang="en-US" b="1" dirty="0"/>
              <a:t>BAD:</a:t>
            </a:r>
            <a:r>
              <a:rPr lang="en-US" dirty="0"/>
              <a:t> PLEASE hire me. I’m a very capable student.</a:t>
            </a:r>
          </a:p>
          <a:p>
            <a:endParaRPr lang="en-CA" dirty="0"/>
          </a:p>
        </p:txBody>
      </p:sp>
      <p:pic>
        <p:nvPicPr>
          <p:cNvPr id="4" name="Picture 2" descr="The Do's and Don'ts of Using Microsoft Teams – Channel Fu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873" y="3034399"/>
            <a:ext cx="2934031" cy="311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9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Use Professional Salutations</a:t>
            </a:r>
            <a:br>
              <a:rPr lang="en-CA" b="1" dirty="0"/>
            </a:br>
            <a:endParaRPr lang="en-CA" dirty="0"/>
          </a:p>
        </p:txBody>
      </p:sp>
      <p:sp>
        <p:nvSpPr>
          <p:cNvPr id="3" name="Content Placeholder 2"/>
          <p:cNvSpPr>
            <a:spLocks noGrp="1"/>
          </p:cNvSpPr>
          <p:nvPr>
            <p:ph idx="1"/>
          </p:nvPr>
        </p:nvSpPr>
        <p:spPr/>
        <p:txBody>
          <a:bodyPr/>
          <a:lstStyle/>
          <a:p>
            <a:r>
              <a:rPr lang="en-US" dirty="0"/>
              <a:t>This looks something like “Dear Mr. Lovett, and it’s a </a:t>
            </a:r>
            <a:r>
              <a:rPr lang="en-US" i="1" dirty="0"/>
              <a:t>must</a:t>
            </a:r>
            <a:r>
              <a:rPr lang="en-US" dirty="0"/>
              <a:t> for professional emails.</a:t>
            </a:r>
          </a:p>
          <a:p>
            <a:r>
              <a:rPr lang="en-US" dirty="0"/>
              <a:t>If you don’t want to use the word “Dear”, you can use another greeting as long as it still sounds professional. For example, you could say “Hello” or “Good morning/afternoon” but maybe not “</a:t>
            </a:r>
            <a:r>
              <a:rPr lang="en-US" dirty="0" err="1"/>
              <a:t>Yo</a:t>
            </a:r>
            <a:r>
              <a:rPr lang="en-US" dirty="0"/>
              <a:t>” or “Howdy”.</a:t>
            </a:r>
          </a:p>
          <a:p>
            <a:r>
              <a:rPr lang="en-US" dirty="0"/>
              <a:t>If you don’t happen to know the name of the person you are emailing you should still use a professional salutation. The most common salutation in this instance is, “To Whom It May Concern.”</a:t>
            </a:r>
            <a:endParaRPr lang="en-CA" dirty="0"/>
          </a:p>
        </p:txBody>
      </p:sp>
    </p:spTree>
    <p:extLst>
      <p:ext uri="{BB962C8B-B14F-4D97-AF65-F5344CB8AC3E}">
        <p14:creationId xmlns:p14="http://schemas.microsoft.com/office/powerpoint/2010/main" val="196408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62226" y="1305215"/>
            <a:ext cx="5283766" cy="4195762"/>
          </a:xfrm>
          <a:prstGeom prst="rect">
            <a:avLst/>
          </a:prstGeom>
        </p:spPr>
      </p:pic>
    </p:spTree>
    <p:extLst>
      <p:ext uri="{BB962C8B-B14F-4D97-AF65-F5344CB8AC3E}">
        <p14:creationId xmlns:p14="http://schemas.microsoft.com/office/powerpoint/2010/main" val="313953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Introduce Yourself</a:t>
            </a:r>
            <a:br>
              <a:rPr lang="en-CA" b="1" dirty="0"/>
            </a:br>
            <a:endParaRPr lang="en-CA" dirty="0"/>
          </a:p>
        </p:txBody>
      </p:sp>
      <p:sp>
        <p:nvSpPr>
          <p:cNvPr id="3" name="Content Placeholder 2"/>
          <p:cNvSpPr>
            <a:spLocks noGrp="1"/>
          </p:cNvSpPr>
          <p:nvPr>
            <p:ph idx="1"/>
          </p:nvPr>
        </p:nvSpPr>
        <p:spPr/>
        <p:txBody>
          <a:bodyPr/>
          <a:lstStyle/>
          <a:p>
            <a:r>
              <a:rPr lang="en-US" dirty="0"/>
              <a:t>You should use the first few sentences of your email to introduce yourself and explain to the recipient who you are.</a:t>
            </a:r>
          </a:p>
          <a:p>
            <a:endParaRPr lang="en-US" dirty="0"/>
          </a:p>
          <a:p>
            <a:pPr marL="0" indent="0">
              <a:buNone/>
            </a:pPr>
            <a:endParaRPr lang="en-US" dirty="0"/>
          </a:p>
          <a:p>
            <a:pPr marL="0" indent="0">
              <a:buNone/>
            </a:pPr>
            <a:r>
              <a:rPr lang="en-US" b="1" dirty="0"/>
              <a:t>BAD: </a:t>
            </a:r>
            <a:r>
              <a:rPr lang="en-US" dirty="0"/>
              <a:t>Hi there. My name is Pete Lovett, and I want a job at your company.</a:t>
            </a:r>
          </a:p>
          <a:p>
            <a:pPr marL="0" indent="0">
              <a:buNone/>
            </a:pPr>
            <a:r>
              <a:rPr lang="en-US" b="1" dirty="0"/>
              <a:t>GOOD: </a:t>
            </a:r>
            <a:r>
              <a:rPr lang="en-US" dirty="0"/>
              <a:t>I hope this email finds you well. My name is Peter Lovett, and I am a current Grade 12 student  at Brantford Collegiate Institute &amp; VS. I am emailing to see if there are any job openings (COOP placements) for high school students at your company.</a:t>
            </a:r>
          </a:p>
          <a:p>
            <a:endParaRPr lang="en-CA" dirty="0"/>
          </a:p>
        </p:txBody>
      </p:sp>
    </p:spTree>
    <p:extLst>
      <p:ext uri="{BB962C8B-B14F-4D97-AF65-F5344CB8AC3E}">
        <p14:creationId xmlns:p14="http://schemas.microsoft.com/office/powerpoint/2010/main" val="350931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Be Concise</a:t>
            </a:r>
            <a:br>
              <a:rPr lang="en-CA" b="1" dirty="0"/>
            </a:br>
            <a:endParaRPr lang="en-CA" dirty="0"/>
          </a:p>
        </p:txBody>
      </p:sp>
      <p:sp>
        <p:nvSpPr>
          <p:cNvPr id="3" name="Content Placeholder 2"/>
          <p:cNvSpPr>
            <a:spLocks noGrp="1"/>
          </p:cNvSpPr>
          <p:nvPr>
            <p:ph idx="1"/>
          </p:nvPr>
        </p:nvSpPr>
        <p:spPr/>
        <p:txBody>
          <a:bodyPr/>
          <a:lstStyle/>
          <a:p>
            <a:r>
              <a:rPr lang="en-US" dirty="0"/>
              <a:t>When crafting your email, say what you need to say and get out quickly.</a:t>
            </a:r>
          </a:p>
          <a:p>
            <a:r>
              <a:rPr lang="en-US" dirty="0"/>
              <a:t> The key is making sure the writing in the body of your email is brief and to-the-point.</a:t>
            </a:r>
          </a:p>
          <a:p>
            <a:r>
              <a:rPr lang="en-US" dirty="0"/>
              <a:t>As a general rule, a few paragraphs of text in your email is more than enough. If you truly can’t say everything that you need to say in those few words, it may be worth meeting this adult in person instead to have a full conversation.</a:t>
            </a:r>
            <a:endParaRPr lang="en-CA" dirty="0"/>
          </a:p>
        </p:txBody>
      </p:sp>
    </p:spTree>
    <p:extLst>
      <p:ext uri="{BB962C8B-B14F-4D97-AF65-F5344CB8AC3E}">
        <p14:creationId xmlns:p14="http://schemas.microsoft.com/office/powerpoint/2010/main" val="737548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3AA69-F09C-4769-984A-89F31444738D}">
  <ds:schemaRefs>
    <ds:schemaRef ds:uri="http://schemas.microsoft.com/sharepoint/v3/contenttype/forms"/>
  </ds:schemaRefs>
</ds:datastoreItem>
</file>

<file path=customXml/itemProps2.xml><?xml version="1.0" encoding="utf-8"?>
<ds:datastoreItem xmlns:ds="http://schemas.openxmlformats.org/officeDocument/2006/customXml" ds:itemID="{48C54328-0E3E-40FC-9B9C-E60E585EE03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4172B9F-030A-4864-9C8F-117B052D0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 design</Template>
  <TotalTime>0</TotalTime>
  <Words>844</Words>
  <Application>Microsoft Office PowerPoint</Application>
  <PresentationFormat>Widescreen</PresentationFormat>
  <Paragraphs>54</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PowerPoint Presentation</vt:lpstr>
      <vt:lpstr>Use a Professional Email Address </vt:lpstr>
      <vt:lpstr>Why would a high school student need to send a professional email? </vt:lpstr>
      <vt:lpstr>Consider the following scenarios:</vt:lpstr>
      <vt:lpstr>Use a Simple, Clear Subject line </vt:lpstr>
      <vt:lpstr>Use Professional Salutations </vt:lpstr>
      <vt:lpstr>PowerPoint Presentation</vt:lpstr>
      <vt:lpstr>Introduce Yourself </vt:lpstr>
      <vt:lpstr>Be Concise </vt:lpstr>
      <vt:lpstr>Use Exclamation Points Sparingly </vt:lpstr>
      <vt:lpstr>Add a Conclusion to Your Email </vt:lpstr>
      <vt:lpstr>General Email 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2021-03-31T14:42:38Z</dcterms:created>
  <dcterms:modified xsi:type="dcterms:W3CDTF">2022-02-08T15:47:25Z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